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66" r:id="rId10"/>
    <p:sldId id="271" r:id="rId11"/>
    <p:sldId id="267" r:id="rId12"/>
    <p:sldId id="269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1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1478-A04D-48ED-86C8-24506CA3672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332F-E67E-4A6B-97C5-BD4120CC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Clarendon Alliance New Board Member Orientation</a:t>
            </a:r>
            <a:br>
              <a:rPr lang="en-US" dirty="0" smtClean="0"/>
            </a:br>
            <a:r>
              <a:rPr lang="en-US" sz="2800" dirty="0" smtClean="0"/>
              <a:t>May 8,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4038600" cy="1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QBO P/L by Class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6501"/>
            <a:ext cx="8229600" cy="4273361"/>
          </a:xfrm>
        </p:spPr>
      </p:pic>
    </p:spTree>
    <p:extLst>
      <p:ext uri="{BB962C8B-B14F-4D97-AF65-F5344CB8AC3E}">
        <p14:creationId xmlns:p14="http://schemas.microsoft.com/office/powerpoint/2010/main" val="259966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Database (in process)*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559769" cy="53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issues for Board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Staff Performance Review </a:t>
            </a:r>
          </a:p>
          <a:p>
            <a:r>
              <a:rPr lang="en-US" dirty="0" smtClean="0"/>
              <a:t>Draft and approve work plan (May)</a:t>
            </a:r>
          </a:p>
          <a:p>
            <a:r>
              <a:rPr lang="en-US" dirty="0" smtClean="0"/>
              <a:t>Draft and approve budget (June)</a:t>
            </a:r>
          </a:p>
          <a:p>
            <a:r>
              <a:rPr lang="en-US" dirty="0" smtClean="0"/>
              <a:t>Other issues…</a:t>
            </a:r>
          </a:p>
          <a:p>
            <a:pPr lvl="2"/>
            <a:r>
              <a:rPr lang="en-US" dirty="0"/>
              <a:t>Office space for the CA</a:t>
            </a:r>
          </a:p>
          <a:p>
            <a:pPr lvl="2"/>
            <a:r>
              <a:rPr lang="en-US" dirty="0" smtClean="0"/>
              <a:t>Clarendon Farmers Market continuation</a:t>
            </a:r>
          </a:p>
          <a:p>
            <a:pPr lvl="2"/>
            <a:r>
              <a:rPr lang="en-US" dirty="0" smtClean="0"/>
              <a:t>Integration/coordination with Clarendon Business Association</a:t>
            </a:r>
          </a:p>
          <a:p>
            <a:r>
              <a:rPr lang="en-US" dirty="0" smtClean="0"/>
              <a:t>Longer term </a:t>
            </a:r>
            <a:r>
              <a:rPr lang="en-US" dirty="0"/>
              <a:t>i</a:t>
            </a:r>
            <a:r>
              <a:rPr lang="en-US" dirty="0" smtClean="0"/>
              <a:t>ssues the board has discussed</a:t>
            </a:r>
          </a:p>
          <a:p>
            <a:pPr lvl="2"/>
            <a:r>
              <a:rPr lang="en-US" dirty="0" smtClean="0"/>
              <a:t>Expansion of CA District through AED &amp; County Board</a:t>
            </a:r>
          </a:p>
          <a:p>
            <a:pPr lvl="2"/>
            <a:r>
              <a:rPr lang="en-US" dirty="0" smtClean="0"/>
              <a:t>501(c)(3) status for CA</a:t>
            </a:r>
          </a:p>
          <a:p>
            <a:pPr lvl="2"/>
            <a:r>
              <a:rPr lang="en-US" dirty="0" smtClean="0"/>
              <a:t>Exploration of establishing a BID in Clarendon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45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Strengths of the 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Well-established organization</a:t>
            </a:r>
          </a:p>
          <a:p>
            <a:r>
              <a:rPr lang="en-US" sz="2200" dirty="0" smtClean="0"/>
              <a:t>Very experienced board members</a:t>
            </a:r>
          </a:p>
          <a:p>
            <a:r>
              <a:rPr lang="en-US" sz="2200" dirty="0" smtClean="0"/>
              <a:t>Experienced staff</a:t>
            </a:r>
          </a:p>
          <a:p>
            <a:r>
              <a:rPr lang="en-US" sz="2200" dirty="0" smtClean="0"/>
              <a:t>Improved event calendar</a:t>
            </a:r>
          </a:p>
          <a:p>
            <a:r>
              <a:rPr lang="en-US" sz="2200" dirty="0" smtClean="0"/>
              <a:t>Improved technology</a:t>
            </a:r>
          </a:p>
          <a:p>
            <a:r>
              <a:rPr lang="en-US" sz="2200" dirty="0" smtClean="0"/>
              <a:t>A strong district in which to work</a:t>
            </a:r>
          </a:p>
          <a:p>
            <a:r>
              <a:rPr lang="en-US" sz="2200" dirty="0" smtClean="0"/>
              <a:t>Good relations with County government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r>
              <a:rPr lang="en-US" dirty="0" smtClean="0"/>
              <a:t>Weaknesses of the 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Poor public visibility</a:t>
            </a:r>
          </a:p>
          <a:p>
            <a:pPr lvl="1"/>
            <a:r>
              <a:rPr lang="en-US" sz="1800" dirty="0" smtClean="0"/>
              <a:t>No office for past two years</a:t>
            </a:r>
          </a:p>
          <a:p>
            <a:r>
              <a:rPr lang="en-US" sz="2200" dirty="0" smtClean="0"/>
              <a:t>Declining paid membership</a:t>
            </a:r>
          </a:p>
          <a:p>
            <a:pPr lvl="1"/>
            <a:r>
              <a:rPr lang="en-US" sz="1800" dirty="0" smtClean="0"/>
              <a:t>Problem for CPRO &amp; CA</a:t>
            </a:r>
          </a:p>
          <a:p>
            <a:r>
              <a:rPr lang="en-US" sz="2200" dirty="0" smtClean="0"/>
              <a:t>Business community suspicion</a:t>
            </a:r>
          </a:p>
          <a:p>
            <a:pPr lvl="1"/>
            <a:r>
              <a:rPr lang="en-US" sz="1800" dirty="0" smtClean="0"/>
              <a:t>Clarendon Business Association for restaurants</a:t>
            </a:r>
          </a:p>
          <a:p>
            <a:r>
              <a:rPr lang="en-US" sz="2200" dirty="0" smtClean="0"/>
              <a:t>Poor public participation in CA</a:t>
            </a:r>
          </a:p>
          <a:p>
            <a:pPr lvl="1"/>
            <a:r>
              <a:rPr lang="en-US" sz="1800" dirty="0" smtClean="0"/>
              <a:t>No office limits volunteer &amp; community involvement</a:t>
            </a:r>
          </a:p>
          <a:p>
            <a:r>
              <a:rPr lang="en-US" sz="2200" dirty="0" smtClean="0"/>
              <a:t>Limited financial resources</a:t>
            </a:r>
          </a:p>
          <a:p>
            <a:r>
              <a:rPr lang="en-US" sz="2200" dirty="0" smtClean="0"/>
              <a:t>Limited staff time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394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Purposes of the CA in our Articles of </a:t>
            </a:r>
            <a:r>
              <a:rPr lang="en-US" sz="2800" b="1" dirty="0" err="1" smtClean="0"/>
              <a:t>Incorporpation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“…fostering the development, redevelopment and revitalization of …Clarendon… </a:t>
            </a:r>
            <a:r>
              <a:rPr lang="en-US" sz="2400" b="1" dirty="0" smtClean="0"/>
              <a:t>as defined in the Clarendon Sector Plan</a:t>
            </a:r>
            <a:r>
              <a:rPr lang="en-US" sz="2400" dirty="0" smtClean="0"/>
              <a:t>…through the pursuit of the following principal goals: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Encouraging the physical development and redevelopment of the Clarendon area within the general guidelines of the Sector Plan;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Fostering the development of economically sound businesses—including, especially, a strong retail business community—in the Clarendon area;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Coordinating public and private expenditures for development and redevelopment in the Clarendon area so as to foster the development of Clarendon as a cohesive, magnetic business and residential location alive with offices, retail shops, residences and park that contribute to a pleasing and economically stable environment.”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b="1" i="1" u="sng" dirty="0" smtClean="0"/>
              <a:t>Note</a:t>
            </a:r>
            <a:r>
              <a:rPr lang="en-US" sz="1600" i="1" dirty="0" smtClean="0"/>
              <a:t>: We currently operate and support Courthouse, so an expansion of our boundaries has been under discussion by the board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201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Since our inception, we have been funded by:</a:t>
            </a:r>
          </a:p>
          <a:p>
            <a:pPr lvl="1"/>
            <a:r>
              <a:rPr lang="en-US" sz="2400" dirty="0" smtClean="0"/>
              <a:t>County Funding through a base “Partnership Grant” and through a County “Matching Grant”. </a:t>
            </a:r>
            <a:endParaRPr lang="en-US" sz="2400" dirty="0"/>
          </a:p>
          <a:p>
            <a:pPr lvl="2"/>
            <a:r>
              <a:rPr lang="en-US" dirty="0" smtClean="0"/>
              <a:t>Our current total is $80K in available grant dollars.</a:t>
            </a:r>
          </a:p>
          <a:p>
            <a:pPr lvl="1"/>
            <a:r>
              <a:rPr lang="en-US" sz="2400" dirty="0" smtClean="0"/>
              <a:t>Plus revenues we raise through memberships, ticket sales, and day-of-event income.</a:t>
            </a:r>
          </a:p>
          <a:p>
            <a:pPr lvl="1"/>
            <a:endParaRPr lang="en-US" sz="2000" dirty="0" smtClean="0"/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48" y="1371600"/>
            <a:ext cx="4357451" cy="24469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995940"/>
            <a:ext cx="4419600" cy="25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CA Funding Narrative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CA operates on its cash flow. </a:t>
            </a:r>
          </a:p>
          <a:p>
            <a:r>
              <a:rPr lang="en-US" sz="2000" dirty="0" smtClean="0"/>
              <a:t>We are eligible for our County Partnership Grant in July, after we submit our budget and workplan</a:t>
            </a:r>
          </a:p>
          <a:p>
            <a:r>
              <a:rPr lang="en-US" sz="2000" dirty="0" smtClean="0"/>
              <a:t>In the first quarter, we qualify for our Matching Grant via Clarendon Day, plus any CD net income</a:t>
            </a:r>
          </a:p>
          <a:p>
            <a:r>
              <a:rPr lang="en-US" sz="2000" dirty="0" smtClean="0"/>
              <a:t>In Q3, we can draw our Matching Grant.  Expenses are Holiday Lights and Mardi Gras</a:t>
            </a:r>
          </a:p>
          <a:p>
            <a:r>
              <a:rPr lang="en-US" sz="2000" dirty="0" smtClean="0"/>
              <a:t>In Q4, we have income from the Art Festival, Urban Village Market, and CD registrations</a:t>
            </a:r>
          </a:p>
          <a:p>
            <a:r>
              <a:rPr lang="en-US" sz="2000" dirty="0" smtClean="0"/>
              <a:t>We bill for Memberships prior to our Annual Meeting, is held in Q3</a:t>
            </a:r>
          </a:p>
          <a:p>
            <a:r>
              <a:rPr lang="en-US" sz="2000" dirty="0" smtClean="0"/>
              <a:t>Income and Expense varies due to our programming choices 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199"/>
            <a:ext cx="4267200" cy="24038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343400" cy="24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&amp; Programming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of Arlington’s BIDs and Partnerships do many of the same things…</a:t>
            </a:r>
          </a:p>
          <a:p>
            <a:r>
              <a:rPr lang="en-US" sz="1800" dirty="0" smtClean="0"/>
              <a:t>But the funding resources are different for BIDs than Partnership orgs: </a:t>
            </a:r>
          </a:p>
          <a:p>
            <a:pPr lvl="1"/>
            <a:r>
              <a:rPr lang="en-US" sz="1800" dirty="0" smtClean="0"/>
              <a:t>Rosslyn BID - $3.56M</a:t>
            </a:r>
          </a:p>
          <a:p>
            <a:pPr lvl="1"/>
            <a:r>
              <a:rPr lang="en-US" sz="1800" dirty="0" smtClean="0"/>
              <a:t>Crystal City BID - $2.61M</a:t>
            </a:r>
          </a:p>
          <a:p>
            <a:pPr lvl="1"/>
            <a:r>
              <a:rPr lang="en-US" sz="1800" dirty="0" smtClean="0"/>
              <a:t>Ballston BID - $1.74M</a:t>
            </a:r>
          </a:p>
          <a:p>
            <a:r>
              <a:rPr lang="en-US" sz="1800" dirty="0" smtClean="0"/>
              <a:t>Columbia Pike Revitalization Organization - $275K</a:t>
            </a:r>
          </a:p>
          <a:p>
            <a:r>
              <a:rPr lang="en-US" sz="1800" dirty="0" smtClean="0"/>
              <a:t>Clarendon Alliance - $80K</a:t>
            </a:r>
          </a:p>
          <a:p>
            <a:pPr marL="0" indent="0">
              <a:buNone/>
            </a:pPr>
            <a:r>
              <a:rPr lang="en-US" sz="1600" dirty="0" smtClean="0"/>
              <a:t>Source: </a:t>
            </a:r>
            <a:r>
              <a:rPr lang="en-US" sz="1600" dirty="0" err="1" smtClean="0"/>
              <a:t>Guidestar</a:t>
            </a:r>
            <a:r>
              <a:rPr lang="en-US" sz="1600" dirty="0" smtClean="0"/>
              <a:t> and County information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Clarendon Alliance Programs FY 17</a:t>
            </a:r>
          </a:p>
          <a:p>
            <a:r>
              <a:rPr lang="en-US" sz="2000" dirty="0" err="1" smtClean="0"/>
              <a:t>BeCause</a:t>
            </a:r>
            <a:r>
              <a:rPr lang="en-US" sz="2000" dirty="0" smtClean="0"/>
              <a:t> Festival – July test run</a:t>
            </a:r>
          </a:p>
          <a:p>
            <a:r>
              <a:rPr lang="en-US" sz="2000" dirty="0" smtClean="0"/>
              <a:t>Clarendon Day – Sept</a:t>
            </a:r>
          </a:p>
          <a:p>
            <a:r>
              <a:rPr lang="en-US" sz="2000" dirty="0" smtClean="0"/>
              <a:t>Holiday Lights – Nov</a:t>
            </a:r>
          </a:p>
          <a:p>
            <a:r>
              <a:rPr lang="en-US" sz="2000" dirty="0" smtClean="0"/>
              <a:t>Mardi Gras Parade &amp; Ball Feb/Mar</a:t>
            </a:r>
          </a:p>
          <a:p>
            <a:r>
              <a:rPr lang="en-US" sz="2000" dirty="0" smtClean="0"/>
              <a:t>Arlington Art Festival – April</a:t>
            </a:r>
          </a:p>
          <a:p>
            <a:r>
              <a:rPr lang="en-US" sz="2000" dirty="0" err="1" smtClean="0"/>
              <a:t>BeCause</a:t>
            </a:r>
            <a:r>
              <a:rPr lang="en-US" sz="2000" dirty="0" smtClean="0"/>
              <a:t> Festival – May (Courthouse location)</a:t>
            </a:r>
          </a:p>
          <a:p>
            <a:r>
              <a:rPr lang="en-US" sz="2000" dirty="0" smtClean="0"/>
              <a:t>Bark in the Park – June</a:t>
            </a:r>
          </a:p>
          <a:p>
            <a:r>
              <a:rPr lang="en-US" sz="2000" dirty="0" smtClean="0"/>
              <a:t>Urban Village Market</a:t>
            </a:r>
          </a:p>
          <a:p>
            <a:r>
              <a:rPr lang="en-US" sz="2000" dirty="0" smtClean="0"/>
              <a:t>Clarendon Farmers Market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65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Technical Resources added in recent years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 smtClean="0"/>
              <a:t> Multisite</a:t>
            </a:r>
          </a:p>
          <a:p>
            <a:pPr lvl="1"/>
            <a:r>
              <a:rPr lang="en-US" dirty="0" smtClean="0"/>
              <a:t>7 sites for various activities</a:t>
            </a:r>
          </a:p>
          <a:p>
            <a:pPr lvl="1"/>
            <a:r>
              <a:rPr lang="en-US" dirty="0" smtClean="0"/>
              <a:t>Online registration and bill payments</a:t>
            </a:r>
          </a:p>
          <a:p>
            <a:pPr lvl="1"/>
            <a:r>
              <a:rPr lang="en-US" dirty="0" smtClean="0"/>
              <a:t>Clarendon Calendar</a:t>
            </a:r>
          </a:p>
          <a:p>
            <a:pPr lvl="1"/>
            <a:r>
              <a:rPr lang="en-US" dirty="0" smtClean="0"/>
              <a:t>Directory Plugin in progress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93" y="1600200"/>
            <a:ext cx="3904413" cy="4525963"/>
          </a:xfrm>
        </p:spPr>
      </p:pic>
    </p:spTree>
    <p:extLst>
      <p:ext uri="{BB962C8B-B14F-4D97-AF65-F5344CB8AC3E}">
        <p14:creationId xmlns:p14="http://schemas.microsoft.com/office/powerpoint/2010/main" val="25732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Technical Resources added in recent years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6172200"/>
            <a:ext cx="19812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GIS for Events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62800" cy="452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5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Technical Resources added in recent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96000"/>
            <a:ext cx="2057400" cy="45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GIS</a:t>
            </a:r>
            <a:r>
              <a:rPr lang="en-US" sz="2400" dirty="0" smtClean="0"/>
              <a:t> for Analysis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63487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2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Technical Resources added in recent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295400"/>
            <a:ext cx="8680868" cy="4507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2286" y="6139934"/>
            <a:ext cx="257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Quickbooks</a:t>
            </a:r>
            <a:r>
              <a:rPr lang="en-US" sz="2400" dirty="0" smtClean="0"/>
              <a:t> Online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05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632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Clarendon Alliance New Board Member Orientation May 8, 2016</vt:lpstr>
      <vt:lpstr>Purposes of the CA in our Articles of Incorporpation</vt:lpstr>
      <vt:lpstr>Our funding</vt:lpstr>
      <vt:lpstr>CA Funding Narrative</vt:lpstr>
      <vt:lpstr>Funding &amp; Programming</vt:lpstr>
      <vt:lpstr>Technical Resources added in recent years</vt:lpstr>
      <vt:lpstr>Technical Resources added in recent years</vt:lpstr>
      <vt:lpstr>Technical Resources added in recent years</vt:lpstr>
      <vt:lpstr>Technical Resources added in recent years</vt:lpstr>
      <vt:lpstr>QBO P/L by Class Report</vt:lpstr>
      <vt:lpstr>CA Database (in process)*</vt:lpstr>
      <vt:lpstr>Upcoming issues for Board 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 Director</dc:creator>
  <cp:lastModifiedBy>Owner</cp:lastModifiedBy>
  <cp:revision>53</cp:revision>
  <dcterms:created xsi:type="dcterms:W3CDTF">2015-02-08T19:52:18Z</dcterms:created>
  <dcterms:modified xsi:type="dcterms:W3CDTF">2019-09-23T18:04:41Z</dcterms:modified>
</cp:coreProperties>
</file>